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4"/>
  </p:sldMasterIdLst>
  <p:notesMasterIdLst>
    <p:notesMasterId r:id="rId22"/>
  </p:notesMasterIdLst>
  <p:handoutMasterIdLst>
    <p:handoutMasterId r:id="rId23"/>
  </p:handoutMasterIdLst>
  <p:sldIdLst>
    <p:sldId id="331" r:id="rId5"/>
    <p:sldId id="359" r:id="rId6"/>
    <p:sldId id="352" r:id="rId7"/>
    <p:sldId id="354" r:id="rId8"/>
    <p:sldId id="353" r:id="rId9"/>
    <p:sldId id="344" r:id="rId10"/>
    <p:sldId id="360" r:id="rId11"/>
    <p:sldId id="361" r:id="rId12"/>
    <p:sldId id="355" r:id="rId13"/>
    <p:sldId id="358" r:id="rId14"/>
    <p:sldId id="347" r:id="rId15"/>
    <p:sldId id="350" r:id="rId16"/>
    <p:sldId id="351" r:id="rId17"/>
    <p:sldId id="362" r:id="rId18"/>
    <p:sldId id="357" r:id="rId19"/>
    <p:sldId id="339" r:id="rId20"/>
    <p:sldId id="335" r:id="rId21"/>
  </p:sldIdLst>
  <p:sldSz cx="12192000" cy="6858000"/>
  <p:notesSz cx="6858000" cy="9144000"/>
  <p:embeddedFontLst>
    <p:embeddedFont>
      <p:font typeface="微軟正黑體" panose="020B0604030504040204" pitchFamily="34" charset="-120"/>
      <p:regular r:id="rId24"/>
      <p:bold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9AA0A6"/>
          </p15:clr>
        </p15:guide>
        <p15:guide id="2" pos="5620" userDrawn="1">
          <p15:clr>
            <a:srgbClr val="9AA0A6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祖豪 楊" initials="祖豪" lastIdx="1" clrIdx="0">
    <p:extLst>
      <p:ext uri="{19B8F6BF-5375-455C-9EA6-DF929625EA0E}">
        <p15:presenceInfo xmlns:p15="http://schemas.microsoft.com/office/powerpoint/2012/main" userId="26e927c4e2c4bd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3476BE"/>
    <a:srgbClr val="1386BF"/>
    <a:srgbClr val="E6E6E6"/>
    <a:srgbClr val="000000"/>
    <a:srgbClr val="3B3B3B"/>
    <a:srgbClr val="EFEFEF"/>
    <a:srgbClr val="182128"/>
    <a:srgbClr val="FFFFFF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40445" autoAdjust="0"/>
  </p:normalViewPr>
  <p:slideViewPr>
    <p:cSldViewPr snapToGrid="0">
      <p:cViewPr varScale="1">
        <p:scale>
          <a:sx n="33" d="100"/>
          <a:sy n="33" d="100"/>
        </p:scale>
        <p:origin x="2520" y="19"/>
      </p:cViewPr>
      <p:guideLst>
        <p:guide pos="7680"/>
        <p:guide pos="562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061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_yang(GLTTCL-楊祖豪)" userId="S::neil_yang@glthome.com.tw::19faf44d-8c26-48ed-bc56-a09a301a26fa" providerId="AD" clId="Web-{82B77F29-76B5-EFF9-D21A-2B524ECF00D2}"/>
    <pc:docChg chg="mod modMainMaster">
      <pc:chgData name="Neil_yang(GLTTCL-楊祖豪)" userId="S::neil_yang@glthome.com.tw::19faf44d-8c26-48ed-bc56-a09a301a26fa" providerId="AD" clId="Web-{82B77F29-76B5-EFF9-D21A-2B524ECF00D2}" dt="2025-11-06T07:23:56.222" v="1" actId="33475"/>
      <pc:docMkLst>
        <pc:docMk/>
      </pc:docMkLst>
      <pc:sldMasterChg chg="addSp">
        <pc:chgData name="Neil_yang(GLTTCL-楊祖豪)" userId="S::neil_yang@glthome.com.tw::19faf44d-8c26-48ed-bc56-a09a301a26fa" providerId="AD" clId="Web-{82B77F29-76B5-EFF9-D21A-2B524ECF00D2}" dt="2025-11-06T07:23:56.207" v="0" actId="33475"/>
        <pc:sldMasterMkLst>
          <pc:docMk/>
          <pc:sldMasterMk cId="0" sldId="2147483665"/>
        </pc:sldMasterMkLst>
        <pc:spChg chg="add">
          <ac:chgData name="Neil_yang(GLTTCL-楊祖豪)" userId="S::neil_yang@glthome.com.tw::19faf44d-8c26-48ed-bc56-a09a301a26fa" providerId="AD" clId="Web-{82B77F29-76B5-EFF9-D21A-2B524ECF00D2}" dt="2025-11-06T07:23:56.207" v="0" actId="33475"/>
          <ac:spMkLst>
            <pc:docMk/>
            <pc:sldMasterMk cId="0" sldId="2147483665"/>
            <ac:spMk id="3" creationId="{FDC1DDB4-7403-725B-3CAD-01F5C80FE77C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FD77E2C-B38A-40FF-A39D-5D992B3546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3D5E765-F21A-4DF6-BA3D-1D492C1EE8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8430-66E2-4EC5-872E-32C8629C2597}" type="datetimeFigureOut">
              <a:rPr lang="zh-TW" altLang="en-US" smtClean="0"/>
              <a:t>2025/11/5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9193A10-4F13-4579-8E57-4508B59AD7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DC32810-434B-4366-86A2-1D5478DDC0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1FDA2-6F61-4097-B414-268B25454F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239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561476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646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可觀測性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不等於傳統監控，而是進階的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latin typeface="+mj-ea"/>
                <a:ea typeface="Arial"/>
                <a:cs typeface="Arial"/>
                <a:sym typeface="Arial"/>
              </a:rPr>
              <a:t>系統自解釋能力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405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突破瀏覽器的限制，瀏覽器可以執行 </a:t>
            </a:r>
            <a:r>
              <a:rPr lang="en-US" altLang="zh-TW" dirty="0" err="1"/>
              <a:t>wasm</a:t>
            </a:r>
            <a:endParaRPr lang="en-US" altLang="zh-TW" dirty="0"/>
          </a:p>
          <a:p>
            <a:r>
              <a:rPr lang="zh-TW" altLang="en-US" dirty="0"/>
              <a:t>讓瀏覽器不只只能用 </a:t>
            </a:r>
            <a:r>
              <a:rPr lang="en-US" altLang="zh-TW" dirty="0" err="1"/>
              <a:t>javascript</a:t>
            </a:r>
            <a:endParaRPr lang="en-US" altLang="zh-TW" dirty="0"/>
          </a:p>
          <a:p>
            <a:r>
              <a:rPr lang="en-US" altLang="zh-TW" dirty="0"/>
              <a:t>Rust/ c / </a:t>
            </a:r>
            <a:r>
              <a:rPr lang="en-US" altLang="zh-TW" dirty="0" err="1"/>
              <a:t>c++</a:t>
            </a:r>
            <a:r>
              <a:rPr lang="en-US" altLang="zh-TW" dirty="0"/>
              <a:t> </a:t>
            </a:r>
            <a:r>
              <a:rPr lang="zh-TW" altLang="en-US" dirty="0"/>
              <a:t>都可以編譯成 </a:t>
            </a:r>
            <a:r>
              <a:rPr lang="en-US" altLang="zh-TW" dirty="0" err="1"/>
              <a:t>wasm</a:t>
            </a:r>
            <a:r>
              <a:rPr lang="en-US" altLang="zh-TW" dirty="0"/>
              <a:t> </a:t>
            </a:r>
            <a:r>
              <a:rPr lang="zh-TW" altLang="en-US" dirty="0"/>
              <a:t>的語言都可以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3891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跨平台性強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是一種中間二進位格式，可以在各種硬體架構（如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x86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）和作業系統上運行，只需要相關的 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執行引擎。你只需針對 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目標編譯一次，便能較容易地在多種設備上部署與更新。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更強的沙盒安全性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本身就設計成沙盒執行環境，能夠有效隔離程式邏輯，保護底層設備與作業系統資源，降低惡意程式或漏洞造成的風險，這對需要高安全需求的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環境很有吸引力。</a:t>
            </a:r>
            <a:endParaRPr lang="en-US" altLang="zh-TW" b="0" i="0" dirty="0">
              <a:solidFill>
                <a:schemeClr val="tx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無法直接操作主機資源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Wasm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無法直接存取檔案系統、網路、記憶體或其他系統關鍵資源，除非主程式（如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JS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或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應用）明確授權。</a:t>
            </a:r>
          </a:p>
          <a:p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內存隔離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Wasm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模組只能操作自己的線性記憶體（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linear memory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），無法讀寫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的任意記憶體區段。</a:t>
            </a:r>
          </a:p>
          <a:p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能力最小授權管理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Host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決定要給 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Wasm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哪些功能（如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I/O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、網路），預設是什麼都沒有。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zh-TW" altLang="en-US" b="0" i="0" dirty="0">
              <a:solidFill>
                <a:schemeClr val="tx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動態可擴展與靈活升級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在許多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場景下，現場裝置不方便重新燒錄原生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firmware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。如果是以 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運行核心邏輯，可以直接更新單一 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檔案，無需重刷整個系統，大幅提升維護與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OTA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（空中下載升級）的彈性。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語言多樣性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除了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C/C++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，還可以用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Rust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AssemblyScript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等多種語言開發，提升團隊協作與現有資源的利用效率。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資源利用與快啟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編譯後體積小、啟動速度快，比動態腳本語言（如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）的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VM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小許多，比傳統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interpreter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有更好的效能表現，對資源緊縮的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IoT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裝置很合適。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52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FE948-0FDB-C3C8-9BFB-B4E690C0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DFF02C0-F55F-F7F8-68EE-226995BDC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7CA9606-2531-8C1D-41C7-67A0E20D5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我這邊大部分是關注網頁端的運用，實際上使用在雲端或是 </a:t>
            </a:r>
            <a:r>
              <a:rPr lang="en-US" altLang="zh-TW" dirty="0" err="1"/>
              <a:t>Iot</a:t>
            </a:r>
            <a:r>
              <a:rPr lang="en-US" altLang="zh-TW" dirty="0"/>
              <a:t> </a:t>
            </a:r>
            <a:r>
              <a:rPr lang="zh-TW" altLang="en-US" dirty="0"/>
              <a:t>的場景，我也沒有實際運用過，所以也不敢保證，但都是跑</a:t>
            </a:r>
            <a:r>
              <a:rPr lang="en-US" altLang="zh-TW" dirty="0"/>
              <a:t>C</a:t>
            </a:r>
            <a:r>
              <a:rPr lang="zh-TW" altLang="en-US" dirty="0"/>
              <a:t> </a:t>
            </a:r>
            <a:r>
              <a:rPr lang="en-US" altLang="zh-TW" dirty="0"/>
              <a:t>C++</a:t>
            </a:r>
            <a:r>
              <a:rPr lang="zh-TW" altLang="en-US" dirty="0"/>
              <a:t> 我想還是有一定的相容性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 </a:t>
            </a:r>
            <a:r>
              <a:rPr lang="en-US" altLang="zh-TW" dirty="0" err="1"/>
              <a:t>WebAssembly</a:t>
            </a:r>
            <a:r>
              <a:rPr lang="zh-TW" altLang="en-US" dirty="0"/>
              <a:t>（</a:t>
            </a:r>
            <a:r>
              <a:rPr lang="en-US" altLang="zh-TW" dirty="0"/>
              <a:t>WASM</a:t>
            </a:r>
            <a:r>
              <a:rPr lang="zh-TW" altLang="en-US" dirty="0"/>
              <a:t>）應用場景整理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zh-TW" altLang="en-US" dirty="0"/>
              <a:t>一、網頁端應用</a:t>
            </a:r>
            <a:r>
              <a:rPr lang="en-US" altLang="zh-TW" dirty="0"/>
              <a:t>- **</a:t>
            </a:r>
            <a:r>
              <a:rPr lang="zh-TW" altLang="en-US" dirty="0"/>
              <a:t>高效能網頁應用**    例：</a:t>
            </a:r>
            <a:r>
              <a:rPr lang="en-US" altLang="zh-TW" dirty="0"/>
              <a:t>Figma</a:t>
            </a:r>
            <a:r>
              <a:rPr lang="zh-TW" altLang="en-US" dirty="0"/>
              <a:t>、</a:t>
            </a:r>
            <a:r>
              <a:rPr lang="en-US" altLang="zh-TW" dirty="0"/>
              <a:t>AutoCAD Web</a:t>
            </a:r>
            <a:r>
              <a:rPr lang="zh-TW" altLang="en-US" dirty="0"/>
              <a:t>、</a:t>
            </a:r>
            <a:r>
              <a:rPr lang="en-US" altLang="zh-TW" dirty="0"/>
              <a:t>Canva    </a:t>
            </a:r>
            <a:r>
              <a:rPr lang="zh-TW" altLang="en-US" dirty="0"/>
              <a:t>利用 </a:t>
            </a:r>
            <a:r>
              <a:rPr lang="en-US" altLang="zh-TW" dirty="0"/>
              <a:t>WASM </a:t>
            </a:r>
            <a:r>
              <a:rPr lang="zh-TW" altLang="en-US" dirty="0"/>
              <a:t>加速複雜計算和繪圖，提升網頁互動體驗</a:t>
            </a:r>
            <a:r>
              <a:rPr lang="en-US" altLang="zh-TW" dirty="0"/>
              <a:t>- **</a:t>
            </a:r>
            <a:r>
              <a:rPr lang="zh-TW" altLang="en-US" dirty="0"/>
              <a:t>遊戲引擎**    例：</a:t>
            </a:r>
            <a:r>
              <a:rPr lang="en-US" altLang="zh-TW" dirty="0"/>
              <a:t>Unity</a:t>
            </a:r>
            <a:r>
              <a:rPr lang="zh-TW" altLang="en-US" dirty="0"/>
              <a:t>、</a:t>
            </a:r>
            <a:r>
              <a:rPr lang="en-US" altLang="zh-TW" dirty="0"/>
              <a:t>Unreal Engine    </a:t>
            </a:r>
            <a:r>
              <a:rPr lang="zh-TW" altLang="en-US" dirty="0"/>
              <a:t>遊戲可編譯為 </a:t>
            </a:r>
            <a:r>
              <a:rPr lang="en-US" altLang="zh-TW" dirty="0"/>
              <a:t>WASM </a:t>
            </a:r>
            <a:r>
              <a:rPr lang="zh-TW" altLang="en-US" dirty="0"/>
              <a:t>格式，實現「瀏覽器即開即玩」，降低使用門檻</a:t>
            </a:r>
            <a:r>
              <a:rPr lang="en-US" altLang="zh-TW" dirty="0"/>
              <a:t>- **</a:t>
            </a:r>
            <a:r>
              <a:rPr lang="zh-TW" altLang="en-US" dirty="0"/>
              <a:t>多媒體處理**    實現音訊</a:t>
            </a:r>
            <a:r>
              <a:rPr lang="en-US" altLang="zh-TW" dirty="0"/>
              <a:t>/</a:t>
            </a:r>
            <a:r>
              <a:rPr lang="zh-TW" altLang="en-US" dirty="0"/>
              <a:t>影像編解碼、濾鏡、實時 </a:t>
            </a:r>
            <a:r>
              <a:rPr lang="en-US" altLang="zh-TW" dirty="0"/>
              <a:t>AR/VR </a:t>
            </a:r>
            <a:r>
              <a:rPr lang="zh-TW" altLang="en-US" dirty="0"/>
              <a:t>等高效運算，提升多媒體應用效能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zh-TW" altLang="en-US" dirty="0"/>
              <a:t>二、伺服器與雲端應用</a:t>
            </a:r>
            <a:r>
              <a:rPr lang="en-US" altLang="zh-TW" dirty="0"/>
              <a:t>- **Serverless Function</a:t>
            </a:r>
            <a:r>
              <a:rPr lang="zh-TW" altLang="en-US" dirty="0"/>
              <a:t>（無伺服器運算）**    例：</a:t>
            </a:r>
            <a:r>
              <a:rPr lang="en-US" altLang="zh-TW" dirty="0"/>
              <a:t>Cloudflare Workers</a:t>
            </a:r>
            <a:r>
              <a:rPr lang="zh-TW" altLang="en-US" dirty="0"/>
              <a:t>、</a:t>
            </a:r>
            <a:r>
              <a:rPr lang="en-US" altLang="zh-TW" dirty="0"/>
              <a:t>Fastly </a:t>
            </a:r>
            <a:r>
              <a:rPr lang="en-US" altLang="zh-TW" dirty="0" err="1"/>
              <a:t>Compute@Edge</a:t>
            </a:r>
            <a:r>
              <a:rPr lang="en-US" altLang="zh-TW" dirty="0"/>
              <a:t>    WASM </a:t>
            </a:r>
            <a:r>
              <a:rPr lang="zh-TW" altLang="en-US" dirty="0"/>
              <a:t>為執行環境核心，提供快速、安全、隔離的函數即服務</a:t>
            </a:r>
            <a:r>
              <a:rPr lang="en-US" altLang="zh-TW" dirty="0"/>
              <a:t>- **</a:t>
            </a:r>
            <a:r>
              <a:rPr lang="zh-TW" altLang="en-US" dirty="0"/>
              <a:t>可微服務架構替代傳統容器**    </a:t>
            </a:r>
            <a:r>
              <a:rPr lang="en-US" altLang="zh-TW" dirty="0"/>
              <a:t>WASM </a:t>
            </a:r>
            <a:r>
              <a:rPr lang="zh-TW" altLang="en-US" dirty="0"/>
              <a:t>模組體積小、啟動快，適合作為輕量容器，比 </a:t>
            </a:r>
            <a:r>
              <a:rPr lang="en-US" altLang="zh-TW" dirty="0"/>
              <a:t>Docker </a:t>
            </a:r>
            <a:r>
              <a:rPr lang="zh-TW" altLang="en-US" dirty="0"/>
              <a:t>更精簡    可用於部署高效能且安全的計算模組，提高服務彈性</a:t>
            </a:r>
            <a:endParaRPr lang="en-US" altLang="zh-TW" dirty="0"/>
          </a:p>
          <a:p>
            <a:r>
              <a:rPr lang="zh-TW" altLang="en-US" dirty="0"/>
              <a:t>三、工業與嵌入式應用</a:t>
            </a:r>
            <a:r>
              <a:rPr lang="en-US" altLang="zh-TW" dirty="0"/>
              <a:t>- **</a:t>
            </a:r>
            <a:r>
              <a:rPr lang="zh-TW" altLang="en-US" dirty="0"/>
              <a:t>邊緣運算（</a:t>
            </a:r>
            <a:r>
              <a:rPr lang="en-US" altLang="zh-TW" dirty="0"/>
              <a:t>Edge Computing</a:t>
            </a:r>
            <a:r>
              <a:rPr lang="zh-TW" altLang="en-US" dirty="0"/>
              <a:t>）**    </a:t>
            </a:r>
            <a:r>
              <a:rPr lang="en-US" altLang="zh-TW" dirty="0"/>
              <a:t>WASM </a:t>
            </a:r>
            <a:r>
              <a:rPr lang="zh-TW" altLang="en-US" dirty="0"/>
              <a:t>模組小、啟動快，便於在工廠現場設備（如 </a:t>
            </a:r>
            <a:r>
              <a:rPr lang="en-US" altLang="zh-TW" dirty="0"/>
              <a:t>IoT Gateway</a:t>
            </a:r>
            <a:r>
              <a:rPr lang="zh-TW" altLang="en-US" dirty="0"/>
              <a:t>、工控電腦）上即時執行感測資料預處理或 </a:t>
            </a:r>
            <a:r>
              <a:rPr lang="en-US" altLang="zh-TW" dirty="0"/>
              <a:t>AI </a:t>
            </a:r>
            <a:r>
              <a:rPr lang="zh-TW" altLang="en-US" dirty="0"/>
              <a:t>推論</a:t>
            </a:r>
            <a:r>
              <a:rPr lang="en-US" altLang="zh-TW" dirty="0"/>
              <a:t>- **</a:t>
            </a:r>
            <a:r>
              <a:rPr lang="zh-TW" altLang="en-US" dirty="0"/>
              <a:t>跨平台工業控制介面**    例如用 </a:t>
            </a:r>
            <a:r>
              <a:rPr lang="en-US" altLang="zh-TW" dirty="0"/>
              <a:t>Rust/C++ </a:t>
            </a:r>
            <a:r>
              <a:rPr lang="zh-TW" altLang="en-US" dirty="0"/>
              <a:t>編核心邏輯，轉 </a:t>
            </a:r>
            <a:r>
              <a:rPr lang="en-US" altLang="zh-TW" dirty="0"/>
              <a:t>WASM </a:t>
            </a:r>
            <a:r>
              <a:rPr lang="zh-TW" altLang="en-US" dirty="0"/>
              <a:t>部署在各型廠牌 </a:t>
            </a:r>
            <a:r>
              <a:rPr lang="en-US" altLang="zh-TW" dirty="0"/>
              <a:t>Web HMI</a:t>
            </a:r>
            <a:r>
              <a:rPr lang="zh-TW" altLang="en-US" dirty="0"/>
              <a:t>，提高軟體移植性</a:t>
            </a:r>
            <a:r>
              <a:rPr lang="en-US" altLang="zh-TW" dirty="0"/>
              <a:t>- **</a:t>
            </a:r>
            <a:r>
              <a:rPr lang="zh-TW" altLang="en-US" dirty="0"/>
              <a:t>工業仿真與數值計算**    工程模擬、</a:t>
            </a:r>
            <a:r>
              <a:rPr lang="en-US" altLang="zh-TW" dirty="0"/>
              <a:t>CAD/CAM </a:t>
            </a:r>
            <a:r>
              <a:rPr lang="zh-TW" altLang="en-US" dirty="0"/>
              <a:t>類軟體可移植到瀏覽器端執行，減少部署與維護成本</a:t>
            </a:r>
            <a:r>
              <a:rPr lang="en-US" altLang="zh-TW" dirty="0"/>
              <a:t>---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895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/>
              <a:t>JavaScript </a:t>
            </a:r>
            <a:r>
              <a:rPr lang="zh-TW" altLang="en-US" dirty="0"/>
              <a:t>屬直譯語言，每次執行需經過 </a:t>
            </a:r>
            <a:r>
              <a:rPr lang="en-US" altLang="zh-TW" dirty="0"/>
              <a:t>JIT </a:t>
            </a:r>
            <a:r>
              <a:rPr lang="zh-TW" altLang="en-US" dirty="0"/>
              <a:t>編譯 → 效能受限。</a:t>
            </a: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 err="1"/>
              <a:t>WebAssembly</a:t>
            </a:r>
            <a:r>
              <a:rPr lang="en-US" altLang="zh-TW" dirty="0"/>
              <a:t> </a:t>
            </a:r>
            <a:r>
              <a:rPr lang="zh-TW" altLang="en-US" dirty="0"/>
              <a:t>為預編譯二進位格式 → 執行更接近原生。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448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003BA-1548-8BA7-1DE2-0BEDBBCB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C25767B-DA72-A5A8-0CF2-7B5C9F0EBE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8B0FB1B-AE48-2443-D351-F0F5601D9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/>
              <a:t>JavaScript </a:t>
            </a:r>
            <a:r>
              <a:rPr lang="zh-TW" altLang="en-US" dirty="0"/>
              <a:t>屬直譯語言，每次執行需經過 </a:t>
            </a:r>
            <a:r>
              <a:rPr lang="en-US" altLang="zh-TW" dirty="0"/>
              <a:t>JIT </a:t>
            </a:r>
            <a:r>
              <a:rPr lang="zh-TW" altLang="en-US" dirty="0"/>
              <a:t>編譯 → 效能受限。</a:t>
            </a: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 err="1"/>
              <a:t>WebAssembly</a:t>
            </a:r>
            <a:r>
              <a:rPr lang="en-US" altLang="zh-TW" dirty="0"/>
              <a:t> </a:t>
            </a:r>
            <a:r>
              <a:rPr lang="zh-TW" altLang="en-US" dirty="0"/>
              <a:t>為預編譯二進位格式 → 執行更接近原生。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25840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544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64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380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首先，我們先來認識「監控」。  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持續偵測特定指標和量測系統資源或服務的運作狀態，並且當指標異常時，發出警示讓工程師可以第一時間響應</a:t>
            </a:r>
            <a:b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942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）**只能偵測已知問題**  比如說，我們可以監控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過高就告警、服務中斷就警告。但如果出現一個沒預想過的複雜錯誤，例如跨三個微服務的請求延遲變高，傳統監控可能只會看到「某一個點」的異常，難以還原整個事件流程。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）**只有單點數據，缺乏流程脈絡**  監控指標都是被動收集某些重點數字，沒有全局的請求路徑，無法串接事件前因後果。例如，你可能知道服務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爆掉，但無從得知是不是服務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傳來的異常資料所導致。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）**面對複雜架構困難更高**  在微服務、分散式架構中，請求會穿梭多個服務元件，傳統監控難以追蹤一筆請求從進到系統，直到失敗或成功的整個旅程。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）**難以調查未預期的新型問題**  監控只能告知「這裡有問題」，但要進一步了解原因，工程師還需要登入伺服器翻 </a:t>
            </a:r>
            <a:r>
              <a:rPr lang="en-US" altLang="zh-TW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</a:t>
            </a:r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、猜測情境，非常花時間。因此，當系統規模變大、複雜度提升，光靠傳統監控已經遠遠不夠。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504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100" dirty="0"/>
              <a:t>可觀測性（</a:t>
            </a:r>
            <a:r>
              <a:rPr lang="en-US" altLang="zh-TW" sz="1100" dirty="0"/>
              <a:t>Observability</a:t>
            </a:r>
            <a:r>
              <a:rPr lang="zh-TW" altLang="en-US" sz="1100" dirty="0"/>
              <a:t>）是從系統外部輸出資料推斷內部狀態的能力</a:t>
            </a:r>
            <a:endParaRPr lang="zh-TW" alt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 err="1"/>
              <a:t>若系統具有高可觀測性，工程師就能快速從資料了解「發生了什麼事、為何發生、影響在哪裡</a:t>
            </a:r>
            <a:r>
              <a:rPr lang="en-US" altLang="zh-TW" dirty="0"/>
              <a:t>」。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這時候就要介紹「可觀測性」。  可觀測性的英文是 </a:t>
            </a:r>
            <a:r>
              <a:rPr lang="en-US" altLang="zh-TW" dirty="0"/>
              <a:t>Observability</a:t>
            </a:r>
            <a:r>
              <a:rPr lang="zh-TW" altLang="en-US" dirty="0"/>
              <a:t>，原本是工程和控制理論裡的術語，意思是「從輸出訊號推論系統內部狀態的能力」。</a:t>
            </a: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在軟體系統裡，</a:t>
            </a: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可觀測性強調的是我們**能否從系統輸出的資料，還原和推論內部到底發生了什麼事**。  </a:t>
            </a: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它不光是在監控現有指標，而是建構一套可以「完整還原任意問題現象」的資料收集與分析模式。也就是說，只要有足夠多角度、足夠細緻且可關聯的資料，我們就能被動監看、主動調查甚至即時發現新的異常與根本原因。這裡要特別強調，「可觀測性」不是單純資料收集更多，而是強調資料多元、關聯性、可以組合分析，而且能幫助解未知的問題。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743785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這個概念源自控制理論，在軟體工程領域中，被視為監控（Monitoring）的進化</a:t>
            </a:r>
            <a:r>
              <a:rPr lang="en-US" altLang="zh-TW" dirty="0"/>
              <a:t>。</a:t>
            </a:r>
            <a:br>
              <a:rPr lang="en-US" altLang="zh-TW" dirty="0"/>
            </a:br>
            <a:r>
              <a:rPr lang="en-US" altLang="zh-TW" dirty="0" err="1"/>
              <a:t>監控注重預先設定警報與閾值，可觀測性則更注重「探索未知問題」的能力</a:t>
            </a:r>
            <a:r>
              <a:rPr lang="en-US" altLang="zh-TW" dirty="0"/>
              <a:t>。</a:t>
            </a:r>
          </a:p>
          <a:p>
            <a:pPr marL="158750" indent="0">
              <a:buNone/>
            </a:pPr>
            <a:endParaRPr lang="zh-TW" altLang="zh-TW" dirty="0"/>
          </a:p>
          <a:p>
            <a:r>
              <a:rPr lang="zh-TW" altLang="en-US" dirty="0"/>
              <a:t>可觀測性為什麼重要？為什麼我們現在特別需要可觀測性？</a:t>
            </a:r>
            <a:endParaRPr lang="en-US" altLang="zh-TW" dirty="0"/>
          </a:p>
          <a:p>
            <a:r>
              <a:rPr lang="zh-TW" altLang="en-US" dirty="0"/>
              <a:t>幾個關鍵原因：</a:t>
            </a:r>
            <a:endParaRPr lang="en-US" altLang="zh-TW" dirty="0"/>
          </a:p>
          <a:p>
            <a:r>
              <a:rPr lang="zh-TW" altLang="en-US" dirty="0"/>
              <a:t>系統越來越分散，請求可能會流經十數個服務，相依關係複雜，非常難用單一指標看懂全貌。</a:t>
            </a:r>
            <a:endParaRPr lang="en-US" altLang="zh-TW" dirty="0"/>
          </a:p>
          <a:p>
            <a:r>
              <a:rPr lang="zh-TW" altLang="en-US" dirty="0"/>
              <a:t>現代服務追求自動化和彈性部署，系統可能每分鐘都有變動，預設監控指標往往跟不上變化。</a:t>
            </a:r>
            <a:endParaRPr lang="en-US" altLang="zh-TW" dirty="0"/>
          </a:p>
          <a:p>
            <a:r>
              <a:rPr lang="zh-TW" altLang="en-US" dirty="0"/>
              <a:t>異常現象常常全新、沒人遇過</a:t>
            </a:r>
            <a:r>
              <a:rPr lang="en-US" altLang="zh-TW" dirty="0"/>
              <a:t>——</a:t>
            </a:r>
            <a:r>
              <a:rPr lang="zh-TW" altLang="en-US" dirty="0"/>
              <a:t>所以需要「可探索性的資料」來幫助你調查，而不是僅看數字。</a:t>
            </a:r>
            <a:endParaRPr lang="en-US" altLang="zh-TW" dirty="0"/>
          </a:p>
          <a:p>
            <a:r>
              <a:rPr lang="zh-TW" altLang="en-US" dirty="0"/>
              <a:t>實際案例：假設有一天網站突然變慢，傳統監控只會看到流量變大、某服務 </a:t>
            </a:r>
            <a:r>
              <a:rPr lang="en-US" altLang="zh-TW" dirty="0"/>
              <a:t>CPU </a:t>
            </a:r>
            <a:r>
              <a:rPr lang="zh-TW" altLang="en-US" dirty="0"/>
              <a:t>爆掉。但如果我們有可觀測性，我們可以根據 </a:t>
            </a:r>
            <a:r>
              <a:rPr lang="en-US" altLang="zh-TW" dirty="0"/>
              <a:t>Trace </a:t>
            </a:r>
            <a:r>
              <a:rPr lang="zh-TW" altLang="en-US" dirty="0"/>
              <a:t>看到是哪個請求被卡住、在哪一個微服務卡了多久、哪些用戶受影響，甚至再串回 </a:t>
            </a:r>
            <a:r>
              <a:rPr lang="en-US" altLang="zh-TW" dirty="0"/>
              <a:t>log </a:t>
            </a:r>
            <a:r>
              <a:rPr lang="zh-TW" altLang="en-US" dirty="0"/>
              <a:t>找到異常的訊息，迅速定位根本原因並回復系統。  這大大縮短了異常處理和回復時間，提升整體可用性與用戶體驗。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現代系統高度分散（微服務、容器化、雲原生</a:t>
            </a:r>
            <a:r>
              <a:rPr lang="en-US" altLang="zh-TW" sz="1100" dirty="0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），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傳統監控難以涵蓋全貌</a:t>
            </a:r>
            <a:r>
              <a:rPr lang="en-US" altLang="zh-TW" sz="1100" dirty="0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。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可觀測性的重要目的包括</a:t>
            </a:r>
            <a:r>
              <a:rPr lang="en-US" altLang="zh-TW" sz="1100" dirty="0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：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快速定位與解決問題，降低平均修復時間</a:t>
            </a: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(MTTR)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預防性偵測異常，提升穩定性與可靠性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改善跨團隊協作（</a:t>
            </a:r>
            <a:r>
              <a:rPr lang="en-US" altLang="zh-TW" sz="11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DevOps</a:t>
            </a: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/ SRE</a:t>
            </a:r>
            <a:r>
              <a:rPr lang="en-US" altLang="zh-TW" sz="1100" dirty="0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）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將技術監控與業務指標連結，支持決策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降低運維風險與成本</a:t>
            </a:r>
            <a:endParaRPr lang="zh-TW" altLang="en-US" dirty="0"/>
          </a:p>
          <a:p>
            <a:endParaRPr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系統健康可視化：以儀表板顯示性能與負載狀態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追蹤請求流程：查看跨服務的延遲與錯誤點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根因分析：整合度量、日誌、追蹤，快速定位問題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容量與效能規劃：分析資源使用趨勢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警報與自動化響應：建立異常偵測與回應流程</a:t>
            </a:r>
            <a:b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altLang="zh-TW" sz="11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6. </a:t>
            </a:r>
            <a:r>
              <a:rPr lang="en-US" altLang="zh-TW" sz="1100" dirty="0" err="1">
                <a:effectLst/>
                <a:latin typeface="MS Mincho" panose="02020609040205080304" pitchFamily="49" charset="-128"/>
                <a:cs typeface="Times New Roman" panose="02020603050405020304" pitchFamily="18" charset="0"/>
              </a:rPr>
              <a:t>業務與技術整合：將使用者體驗與服務健康連結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20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上面的案例，是我實際做的一個案例</a:t>
            </a:r>
            <a:endParaRPr lang="en-US" altLang="zh-TW" dirty="0"/>
          </a:p>
          <a:p>
            <a:r>
              <a:rPr lang="zh-TW" altLang="en-US" dirty="0"/>
              <a:t>這個案例其實是算是監控的範圍，畢竟我當初在做的時候沒有想太多</a:t>
            </a:r>
            <a:endParaRPr lang="en-US" altLang="zh-TW" dirty="0"/>
          </a:p>
          <a:p>
            <a:r>
              <a:rPr lang="zh-TW" altLang="en-US" dirty="0"/>
              <a:t>最初的目的，其實是為了查看是不是有人叫我做專案，結果又沒在用，讓我白做工</a:t>
            </a:r>
            <a:endParaRPr lang="en-US" altLang="zh-TW" dirty="0"/>
          </a:p>
          <a:p>
            <a:r>
              <a:rPr lang="zh-TW" altLang="en-US" dirty="0"/>
              <a:t>以及查看錯誤紀錄，即時發報到 </a:t>
            </a:r>
            <a:r>
              <a:rPr lang="en-US" altLang="zh-TW" dirty="0"/>
              <a:t>teams </a:t>
            </a:r>
            <a:r>
              <a:rPr lang="zh-TW" altLang="en-US" dirty="0"/>
              <a:t>通知等等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但就像之前提到的，這個案例上我做了很多的錯誤地預想，預先猜測錯誤是什麼，也就是找到已知的錯誤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4318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39B93-C1DD-A9C2-F161-4CCF6906D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6C8A51B-5EBE-10B1-A17C-F5E53C226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FD429BC-6E17-BF71-F777-FB8601C23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上面的案例，是我實際做的一個案例</a:t>
            </a:r>
            <a:endParaRPr lang="en-US" altLang="zh-TW" dirty="0"/>
          </a:p>
          <a:p>
            <a:r>
              <a:rPr lang="zh-TW" altLang="en-US" dirty="0"/>
              <a:t>這個案例其實是算是監控的範圍，畢竟我當初在做的時候沒有想太多</a:t>
            </a:r>
            <a:endParaRPr lang="en-US" altLang="zh-TW" dirty="0"/>
          </a:p>
          <a:p>
            <a:r>
              <a:rPr lang="zh-TW" altLang="en-US" dirty="0"/>
              <a:t>最初的目的，其實是為了查看是不是有人叫我做專案，結果又沒在用，讓我白做工</a:t>
            </a:r>
            <a:endParaRPr lang="en-US" altLang="zh-TW" dirty="0"/>
          </a:p>
          <a:p>
            <a:r>
              <a:rPr lang="zh-TW" altLang="en-US" dirty="0"/>
              <a:t>以及查看錯誤紀錄，即時發報到 </a:t>
            </a:r>
            <a:r>
              <a:rPr lang="en-US" altLang="zh-TW" dirty="0"/>
              <a:t>teams </a:t>
            </a:r>
            <a:r>
              <a:rPr lang="zh-TW" altLang="en-US" dirty="0"/>
              <a:t>通知等等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但就像之前提到的，這個案例上我做了很多的錯誤地預想，預先猜測錯誤是什麼，也就是找到已知的錯誤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343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704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4553801" y="-782847"/>
            <a:ext cx="3084396" cy="12248093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89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522" y="5805400"/>
            <a:ext cx="1904215" cy="695771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895850" y="4533057"/>
            <a:ext cx="6965094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5850" y="5913919"/>
            <a:ext cx="6965094" cy="587252"/>
          </a:xfrm>
        </p:spPr>
        <p:txBody>
          <a:bodyPr/>
          <a:lstStyle>
            <a:lvl1pPr algn="r">
              <a:buNone/>
              <a:defRPr sz="220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311092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99344" y="1392611"/>
            <a:ext cx="3952075" cy="729798"/>
          </a:xfrm>
        </p:spPr>
        <p:txBody>
          <a:bodyPr/>
          <a:lstStyle>
            <a:lvl1pPr marL="0" indent="0" algn="r">
              <a:buNone/>
              <a:defRPr sz="45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9344" y="2078724"/>
            <a:ext cx="3952075" cy="729798"/>
          </a:xfrm>
        </p:spPr>
        <p:txBody>
          <a:bodyPr/>
          <a:lstStyle>
            <a:lvl1pPr marL="0" indent="0" algn="r">
              <a:buNone/>
              <a:defRPr sz="240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83047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1744" y="1545011"/>
            <a:ext cx="3952075" cy="729798"/>
          </a:xfrm>
        </p:spPr>
        <p:txBody>
          <a:bodyPr/>
          <a:lstStyle>
            <a:lvl1pPr marL="0" indent="0" algn="r">
              <a:buNone/>
              <a:defRPr sz="45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51744" y="2231124"/>
            <a:ext cx="3952075" cy="729798"/>
          </a:xfrm>
        </p:spPr>
        <p:txBody>
          <a:bodyPr/>
          <a:lstStyle>
            <a:lvl1pPr marL="0" indent="0" algn="r">
              <a:buNone/>
              <a:defRPr sz="240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357219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4525756" y="-687597"/>
            <a:ext cx="3084396" cy="12248093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89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522" y="5805400"/>
            <a:ext cx="1904215" cy="695771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953000" y="4533057"/>
            <a:ext cx="6907944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5913919"/>
            <a:ext cx="6907944" cy="587252"/>
          </a:xfrm>
        </p:spPr>
        <p:txBody>
          <a:bodyPr/>
          <a:lstStyle>
            <a:lvl1pPr algn="r">
              <a:buNone/>
              <a:defRPr sz="220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3527326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4525756" y="-687597"/>
            <a:ext cx="3084396" cy="12248093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89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4522" y="5805400"/>
            <a:ext cx="1904215" cy="695771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4953000" y="4533057"/>
            <a:ext cx="6907944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5913919"/>
            <a:ext cx="6907944" cy="587252"/>
          </a:xfrm>
        </p:spPr>
        <p:txBody>
          <a:bodyPr/>
          <a:lstStyle>
            <a:lvl1pPr algn="r">
              <a:buNone/>
              <a:defRPr sz="220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73921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65702" y="1"/>
            <a:ext cx="7230533" cy="6557433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66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65702" y="1"/>
            <a:ext cx="7230533" cy="6557433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5512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2162281"/>
            <a:ext cx="6578080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3543143"/>
            <a:ext cx="6578080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965702" y="1"/>
            <a:ext cx="7230533" cy="6557433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983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06491" y="1329758"/>
            <a:ext cx="8406879" cy="1380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91" y="2725134"/>
            <a:ext cx="7711699" cy="587252"/>
          </a:xfrm>
        </p:spPr>
        <p:txBody>
          <a:bodyPr/>
          <a:lstStyle>
            <a:lvl1pPr marL="0" indent="0" algn="l">
              <a:buNone/>
              <a:defRPr sz="220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21" y="29885"/>
            <a:ext cx="1199658" cy="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09438" y="353760"/>
            <a:ext cx="11186574" cy="541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09438" y="1345271"/>
            <a:ext cx="11186574" cy="4736323"/>
          </a:xfrm>
        </p:spPr>
        <p:txBody>
          <a:bodyPr/>
          <a:lstStyle>
            <a:lvl1pPr marL="0" indent="152400">
              <a:buNone/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157" y="344663"/>
            <a:ext cx="1481052" cy="541154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8545484" y="6481638"/>
            <a:ext cx="3646516" cy="384671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89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1545787" y="6396260"/>
            <a:ext cx="833744" cy="5159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2800" smtClean="0"/>
              <a:pPr algn="l"/>
              <a:t>‹#›</a:t>
            </a:fld>
            <a:endParaRPr lang="en-US" sz="2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1176208" y="6531951"/>
            <a:ext cx="519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3B3B3B"/>
                </a:solidFill>
              </a:rPr>
              <a:t>page</a:t>
            </a:r>
            <a:endParaRPr lang="zh-TW" altLang="en-US" sz="120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9525" y="6396261"/>
            <a:ext cx="9559032" cy="478007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91442" y="6571180"/>
            <a:ext cx="3305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20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1498" y="6494740"/>
            <a:ext cx="1682101" cy="384671"/>
          </a:xfrm>
        </p:spPr>
        <p:txBody>
          <a:bodyPr/>
          <a:lstStyle>
            <a:lvl1pPr marL="15240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209097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13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DC1DDB4-7403-725B-3CAD-01F5C80FE77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8715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***GLT 一般***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9" r:id="rId2"/>
    <p:sldLayoutId id="2147483714" r:id="rId3"/>
    <p:sldLayoutId id="2147483710" r:id="rId4"/>
    <p:sldLayoutId id="2147483712" r:id="rId5"/>
    <p:sldLayoutId id="2147483711" r:id="rId6"/>
    <p:sldLayoutId id="2147483713" r:id="rId7"/>
    <p:sldLayoutId id="2147483706" r:id="rId8"/>
    <p:sldLayoutId id="2147483674" r:id="rId9"/>
    <p:sldLayoutId id="2147483697" r:id="rId10"/>
    <p:sldLayoutId id="2147483708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 userDrawn="1">
          <p15:clr>
            <a:srgbClr val="EA4335"/>
          </p15:clr>
        </p15:guide>
        <p15:guide id="2" orient="horz" pos="453" userDrawn="1">
          <p15:clr>
            <a:srgbClr val="EA4335"/>
          </p15:clr>
        </p15:guide>
        <p15:guide id="3" pos="7075" userDrawn="1">
          <p15:clr>
            <a:srgbClr val="EA4335"/>
          </p15:clr>
        </p15:guide>
        <p15:guide id="4" orient="horz" pos="3867" userDrawn="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8E7204-D69E-483B-B4EC-45E8AB65D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5043054" y="5430981"/>
            <a:ext cx="6817889" cy="482937"/>
          </a:xfrm>
        </p:spPr>
        <p:txBody>
          <a:bodyPr/>
          <a:lstStyle/>
          <a:p>
            <a:pPr algn="l"/>
            <a:r>
              <a:rPr lang="en-US" altLang="zh-TW" dirty="0"/>
              <a:t>Hello World Dev Conf </a:t>
            </a:r>
            <a:r>
              <a:rPr lang="zh-TW" altLang="en-US" dirty="0"/>
              <a:t>心得分享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6A0AA1-D6B4-45B1-9036-5DBF88DA24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Neil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5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61CA1E-39C6-418A-8AAA-F10C1198B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396602" y="353760"/>
            <a:ext cx="1299407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8C4007-9ECD-46D4-B32C-E45B07CB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3DFA78-C60C-4F59-B826-F13551994E39}"/>
              </a:ext>
            </a:extLst>
          </p:cNvPr>
          <p:cNvSpPr txBox="1"/>
          <p:nvPr/>
        </p:nvSpPr>
        <p:spPr>
          <a:xfrm>
            <a:off x="1134649" y="1747399"/>
            <a:ext cx="10561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+mj-ea"/>
                <a:ea typeface="+mj-ea"/>
              </a:rPr>
              <a:t>需要具備三大資料來源：</a:t>
            </a:r>
            <a:r>
              <a:rPr lang="en-US" altLang="zh-TW" sz="2400" dirty="0">
                <a:latin typeface="+mj-ea"/>
                <a:ea typeface="+mj-ea"/>
              </a:rPr>
              <a:t>Metrics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Logs</a:t>
            </a:r>
            <a:r>
              <a:rPr lang="zh-TW" altLang="en-US" sz="2400" dirty="0">
                <a:latin typeface="+mj-ea"/>
                <a:ea typeface="+mj-ea"/>
              </a:rPr>
              <a:t>、</a:t>
            </a:r>
            <a:r>
              <a:rPr lang="en-US" altLang="zh-TW" sz="2400" dirty="0">
                <a:latin typeface="+mj-ea"/>
                <a:ea typeface="+mj-ea"/>
              </a:rPr>
              <a:t>Traces</a:t>
            </a:r>
            <a:r>
              <a:rPr lang="zh-TW" altLang="en-US" sz="2400" dirty="0">
                <a:latin typeface="+mj-ea"/>
                <a:ea typeface="+mj-ea"/>
              </a:rPr>
              <a:t>，並彼此關聯</a:t>
            </a:r>
            <a:endParaRPr lang="en-US" altLang="zh-TW" sz="2400" dirty="0">
              <a:latin typeface="+mj-ea"/>
              <a:ea typeface="+mj-ea"/>
            </a:endParaRPr>
          </a:p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endParaRPr lang="en-US" altLang="zh-TW" sz="2400" dirty="0">
              <a:latin typeface="+mj-ea"/>
            </a:endParaRPr>
          </a:p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+mj-ea"/>
              </a:rPr>
              <a:t>重點在於「設計對的資料」，讓問題能被發現、還原和追蹤</a:t>
            </a:r>
            <a:endParaRPr lang="en-US" altLang="zh-TW" sz="2400" dirty="0">
              <a:latin typeface="+mj-ea"/>
            </a:endParaRPr>
          </a:p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endParaRPr lang="en-US" altLang="zh-TW" sz="2400" dirty="0">
              <a:latin typeface="+mj-ea"/>
              <a:ea typeface="+mj-ea"/>
            </a:endParaRPr>
          </a:p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+mj-ea"/>
                <a:ea typeface="+mj-ea"/>
              </a:rPr>
              <a:t>最終目標：</a:t>
            </a:r>
            <a:r>
              <a:rPr lang="zh-TW" altLang="en-US" sz="2400" b="1" dirty="0">
                <a:latin typeface="+mj-ea"/>
                <a:ea typeface="+mj-ea"/>
              </a:rPr>
              <a:t>遇到任何異常，都能在最短時間內找到真相與根因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627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2CE09-98CF-4872-AB22-5F9E943DF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261860" y="353760"/>
            <a:ext cx="4434152" cy="541154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802BC2-4135-49D1-BF43-DB04E5CDE8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0255" y="1021851"/>
            <a:ext cx="5215409" cy="4602767"/>
          </a:xfrm>
        </p:spPr>
        <p:txBody>
          <a:bodyPr/>
          <a:lstStyle/>
          <a:p>
            <a:pPr indent="0">
              <a:lnSpc>
                <a:spcPct val="150000"/>
              </a:lnSpc>
            </a:pPr>
            <a:r>
              <a:rPr lang="en-US" altLang="zh-TW" sz="187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簡稱</a:t>
            </a:r>
            <a:r>
              <a:rPr lang="en-US" altLang="zh-TW" sz="187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是一種低階、接近機器碼的二進位格式，可以在瀏覽器中高效執行</a:t>
            </a:r>
            <a:endParaRPr lang="en-US" altLang="zh-TW" sz="187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87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設計目標：</a:t>
            </a:r>
            <a:endParaRPr lang="en-US" altLang="zh-TW" sz="187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高效能（接近原生應用速度）</a:t>
            </a:r>
            <a:endParaRPr lang="en-US" altLang="zh-TW" sz="187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可攜性（跨瀏覽器、跨平台運行）</a:t>
            </a:r>
            <a:endParaRPr lang="en-US" altLang="zh-TW" sz="187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安全性（在瀏覽器沙盒環境內執行）</a:t>
            </a:r>
            <a:endParaRPr lang="en-US" altLang="zh-TW" sz="187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可與 </a:t>
            </a:r>
            <a:r>
              <a:rPr lang="en-US" altLang="zh-TW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sz="187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互通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9B9D71-B47E-410D-AE7E-21389F81B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CD6DBF-182B-40AE-A6C3-FE66AE35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046" y="1237318"/>
            <a:ext cx="5474966" cy="381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03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DD724-14E7-4F35-9623-FD049D9F8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277100" y="353760"/>
            <a:ext cx="4418912" cy="541154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2379C5C-6A18-4047-AA95-133895AC3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8B87BDA-CC32-722D-DFC6-7C7A4E2CD4DF}"/>
              </a:ext>
            </a:extLst>
          </p:cNvPr>
          <p:cNvSpPr txBox="1"/>
          <p:nvPr/>
        </p:nvSpPr>
        <p:spPr>
          <a:xfrm>
            <a:off x="400256" y="1021851"/>
            <a:ext cx="11186574" cy="4873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endParaRPr lang="en-US" altLang="zh-TW" sz="2400" b="1" i="0" dirty="0">
              <a:solidFill>
                <a:schemeClr val="tx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跨平台性強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是一種中間二進位格式，可以在各種硬體架構（如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ARM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x86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）和作業系統上運行</a:t>
            </a:r>
            <a:endParaRPr lang="en-US" altLang="zh-TW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更強的沙盒安全性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本身就設計成沙盒執行環境，保護底層設備與作業系統資源</a:t>
            </a:r>
            <a:endParaRPr lang="en-US" altLang="zh-TW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動態可擴展與靈活升級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如果是以 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運行核心邏輯，可以直接更新單一 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檔案，無需重刷整個系統</a:t>
            </a:r>
            <a:endParaRPr lang="en-US" altLang="zh-TW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語言多樣性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除了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C/C++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，還可以用 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Rust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AssemblyScript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等多種語言開發</a:t>
            </a:r>
            <a:endParaRPr lang="en-US" altLang="zh-TW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b="1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資源利用與快啟</a:t>
            </a:r>
            <a:b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i="0" dirty="0" err="1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Wasm</a:t>
            </a:r>
            <a:r>
              <a:rPr lang="en-US" altLang="zh-TW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0" i="0" dirty="0">
                <a:solidFill>
                  <a:schemeClr val="tx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編譯後體積小、啟動速度快</a:t>
            </a:r>
          </a:p>
        </p:txBody>
      </p:sp>
    </p:spTree>
    <p:extLst>
      <p:ext uri="{BB962C8B-B14F-4D97-AF65-F5344CB8AC3E}">
        <p14:creationId xmlns:p14="http://schemas.microsoft.com/office/powerpoint/2010/main" val="232099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32242-B4AC-BAF4-B2F5-053BC5A22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22088-5A21-0F3D-C3B7-7D6D281C7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6B7140-4A80-61BD-494F-367FB05558E8}"/>
              </a:ext>
            </a:extLst>
          </p:cNvPr>
          <p:cNvSpPr txBox="1"/>
          <p:nvPr/>
        </p:nvSpPr>
        <p:spPr>
          <a:xfrm>
            <a:off x="400256" y="1021851"/>
            <a:ext cx="11186574" cy="399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b="1" dirty="0">
                <a:solidFill>
                  <a:schemeClr val="tx2"/>
                </a:solidFill>
                <a:latin typeface="+mj-ea"/>
                <a:ea typeface="+mj-ea"/>
              </a:rPr>
              <a:t>實際應用</a:t>
            </a:r>
            <a:endParaRPr lang="en-US" altLang="zh-TW" sz="24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sz="1870" b="1" dirty="0">
                <a:solidFill>
                  <a:schemeClr val="tx2"/>
                </a:solidFill>
                <a:latin typeface="+mj-ea"/>
                <a:ea typeface="+mj-ea"/>
              </a:rPr>
              <a:t>網頁端高效能應用：</a:t>
            </a:r>
            <a:br>
              <a:rPr lang="en-US" altLang="zh-TW" sz="1870" b="1" dirty="0">
                <a:solidFill>
                  <a:schemeClr val="tx2"/>
                </a:solidFill>
                <a:latin typeface="+mj-ea"/>
                <a:ea typeface="+mj-ea"/>
              </a:rPr>
            </a:b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Figma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、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Canva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、遊戲引擎（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Unity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、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Unreal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）→ 加速繪圖、計算、瀏覽器即玩</a:t>
            </a:r>
            <a:endParaRPr lang="en-US" altLang="zh-TW" sz="187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sz="1870" b="1" dirty="0">
                <a:solidFill>
                  <a:schemeClr val="tx2"/>
                </a:solidFill>
                <a:latin typeface="+mj-ea"/>
                <a:ea typeface="+mj-ea"/>
              </a:rPr>
              <a:t>多媒體運算：</a:t>
            </a:r>
            <a:br>
              <a:rPr lang="en-US" altLang="zh-TW" sz="1870" b="1" dirty="0">
                <a:solidFill>
                  <a:schemeClr val="tx2"/>
                </a:solidFill>
                <a:latin typeface="+mj-ea"/>
                <a:ea typeface="+mj-ea"/>
              </a:rPr>
            </a:b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音訊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/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影像處理、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AR/VR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sz="1870" b="1" dirty="0">
                <a:solidFill>
                  <a:schemeClr val="tx2"/>
                </a:solidFill>
                <a:latin typeface="+mj-ea"/>
                <a:ea typeface="+mj-ea"/>
              </a:rPr>
              <a:t>雲端與邊緣運算：</a:t>
            </a:r>
            <a:br>
              <a:rPr lang="en-US" altLang="zh-TW" sz="1870" b="1" dirty="0">
                <a:solidFill>
                  <a:schemeClr val="tx2"/>
                </a:solidFill>
                <a:latin typeface="+mj-ea"/>
                <a:ea typeface="+mj-ea"/>
              </a:rPr>
            </a:b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Serverless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（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Cloudflare Workers 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等）、輕量容器</a:t>
            </a:r>
            <a:endParaRPr lang="en-US" altLang="zh-TW" sz="187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SzPct val="50000"/>
              <a:buFont typeface="Wingdings" panose="05000000000000000000" pitchFamily="2" charset="2"/>
              <a:buChar char="l"/>
            </a:pPr>
            <a:r>
              <a:rPr lang="zh-TW" altLang="en-US" sz="1870" b="1" dirty="0">
                <a:solidFill>
                  <a:schemeClr val="tx2"/>
                </a:solidFill>
                <a:latin typeface="+mj-ea"/>
                <a:ea typeface="+mj-ea"/>
              </a:rPr>
              <a:t>工業</a:t>
            </a:r>
            <a:r>
              <a:rPr lang="en-US" altLang="zh-TW" sz="1870" b="1" dirty="0">
                <a:solidFill>
                  <a:schemeClr val="tx2"/>
                </a:solidFill>
                <a:latin typeface="+mj-ea"/>
                <a:ea typeface="+mj-ea"/>
              </a:rPr>
              <a:t>/</a:t>
            </a:r>
            <a:r>
              <a:rPr lang="zh-TW" altLang="en-US" sz="1870" b="1" dirty="0">
                <a:solidFill>
                  <a:schemeClr val="tx2"/>
                </a:solidFill>
                <a:latin typeface="+mj-ea"/>
                <a:ea typeface="+mj-ea"/>
              </a:rPr>
              <a:t>嵌入式應用：</a:t>
            </a:r>
            <a:br>
              <a:rPr lang="en-US" altLang="zh-TW" sz="1870" b="1" dirty="0">
                <a:solidFill>
                  <a:schemeClr val="tx2"/>
                </a:solidFill>
                <a:latin typeface="+mj-ea"/>
                <a:ea typeface="+mj-ea"/>
              </a:rPr>
            </a:b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Edge AI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、</a:t>
            </a:r>
            <a:r>
              <a:rPr lang="en-US" altLang="zh-TW" sz="1870" dirty="0">
                <a:solidFill>
                  <a:schemeClr val="tx2"/>
                </a:solidFill>
                <a:latin typeface="+mj-ea"/>
                <a:ea typeface="+mj-ea"/>
              </a:rPr>
              <a:t>IoT </a:t>
            </a:r>
            <a:r>
              <a:rPr lang="zh-TW" altLang="en-US" sz="1870" dirty="0">
                <a:solidFill>
                  <a:schemeClr val="tx2"/>
                </a:solidFill>
                <a:latin typeface="+mj-ea"/>
                <a:ea typeface="+mj-ea"/>
              </a:rPr>
              <a:t>資料處理、跨平台控制介面</a:t>
            </a:r>
            <a:endParaRPr lang="zh-TW" altLang="en-US" sz="1870" i="0" dirty="0">
              <a:solidFill>
                <a:schemeClr val="tx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44FF720-5EF3-442F-9332-D6E9F6634DD8}"/>
              </a:ext>
            </a:extLst>
          </p:cNvPr>
          <p:cNvSpPr txBox="1">
            <a:spLocks/>
          </p:cNvSpPr>
          <p:nvPr/>
        </p:nvSpPr>
        <p:spPr>
          <a:xfrm flipH="1">
            <a:off x="7277100" y="353760"/>
            <a:ext cx="4418912" cy="54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360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0124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A9219-405F-46EC-9395-F0794A541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572624" y="353760"/>
            <a:ext cx="2123387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1BF3D7-BF61-495D-8B28-B2110918BA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348917C2-F2B4-1B43-0EBB-2D529BC2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937" y="861771"/>
            <a:ext cx="4590056" cy="3442542"/>
          </a:xfrm>
          <a:prstGeom prst="rect">
            <a:avLst/>
          </a:prstGeom>
        </p:spPr>
      </p:pic>
      <p:pic>
        <p:nvPicPr>
          <p:cNvPr id="9" name="圖片 8" descr="一張含有 文字, 字型, 行, 電子藍 的圖片&#10;&#10;AI 產生的內容可能不正確。">
            <a:extLst>
              <a:ext uri="{FF2B5EF4-FFF2-40B4-BE49-F238E27FC236}">
                <a16:creationId xmlns:a16="http://schemas.microsoft.com/office/drawing/2014/main" id="{F6462F1C-35A6-2D61-525A-75BEA32FB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69" y="4427606"/>
            <a:ext cx="9440392" cy="15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9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F5C0E-2C7A-B58E-8632-748E4024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F369D1-79C3-88D4-AFAD-06403CF23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572624" y="353760"/>
            <a:ext cx="2123387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效能比較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92C62E-C51E-6C97-136D-255DC863DB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, 圖形, 鮮豔 的圖片&#10;&#10;AI 產生的內容可能不正確。">
            <a:extLst>
              <a:ext uri="{FF2B5EF4-FFF2-40B4-BE49-F238E27FC236}">
                <a16:creationId xmlns:a16="http://schemas.microsoft.com/office/drawing/2014/main" id="{129D94CF-8494-5518-E084-7B42D0F7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4" y="910267"/>
            <a:ext cx="4408233" cy="3306175"/>
          </a:xfrm>
          <a:prstGeom prst="rect">
            <a:avLst/>
          </a:prstGeom>
        </p:spPr>
      </p:pic>
      <p:pic>
        <p:nvPicPr>
          <p:cNvPr id="8" name="圖片 7" descr="一張含有 鮮豔, 兒童藝術, 螢幕擷取畫面, 藝術 的圖片&#10;&#10;AI 產生的內容可能不正確。">
            <a:extLst>
              <a:ext uri="{FF2B5EF4-FFF2-40B4-BE49-F238E27FC236}">
                <a16:creationId xmlns:a16="http://schemas.microsoft.com/office/drawing/2014/main" id="{CB6A31A0-E84E-2E64-A3B7-504CC59C3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05" y="910267"/>
            <a:ext cx="4408233" cy="3306175"/>
          </a:xfrm>
          <a:prstGeom prst="rect">
            <a:avLst/>
          </a:prstGeom>
        </p:spPr>
      </p:pic>
      <p:pic>
        <p:nvPicPr>
          <p:cNvPr id="12" name="圖片 11" descr="一張含有 文字, 字型, 標誌, 電子藍 的圖片&#10;&#10;AI 產生的內容可能不正確。">
            <a:extLst>
              <a:ext uri="{FF2B5EF4-FFF2-40B4-BE49-F238E27FC236}">
                <a16:creationId xmlns:a16="http://schemas.microsoft.com/office/drawing/2014/main" id="{116C212C-AC22-0B49-91D6-F775E8B0B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75" y="4401512"/>
            <a:ext cx="9069049" cy="15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38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0A84D-98B5-4DFE-8403-4B0B340F8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0480430" y="353760"/>
            <a:ext cx="1215580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0D1B85-7C28-4918-B399-DFE0923FB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E9CDC2-1F9F-885A-5D43-B0703CB8BC7F}"/>
              </a:ext>
            </a:extLst>
          </p:cNvPr>
          <p:cNvSpPr txBox="1"/>
          <p:nvPr/>
        </p:nvSpPr>
        <p:spPr>
          <a:xfrm>
            <a:off x="1195997" y="1490008"/>
            <a:ext cx="98000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r>
              <a:rPr lang="en-US" altLang="zh-TW" sz="2400" i="0" dirty="0" err="1">
                <a:solidFill>
                  <a:schemeClr val="tx2"/>
                </a:solidFill>
                <a:effectLst/>
                <a:latin typeface="+mj-ea"/>
                <a:ea typeface="+mj-ea"/>
              </a:rPr>
              <a:t>WebAssembly</a:t>
            </a:r>
            <a:r>
              <a:rPr lang="en-US" altLang="zh-TW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 </a:t>
            </a:r>
            <a:r>
              <a:rPr lang="zh-TW" altLang="en-US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並非要取代 </a:t>
            </a:r>
            <a:r>
              <a:rPr lang="en-US" altLang="zh-TW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JavaScript</a:t>
            </a:r>
            <a:r>
              <a:rPr lang="zh-TW" altLang="en-US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，而是成為「瀏覽器中的高效能加速器」</a:t>
            </a:r>
            <a:endParaRPr lang="en-US" altLang="zh-TW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>
              <a:buSzPct val="50000"/>
            </a:pPr>
            <a:endParaRPr lang="en-US" altLang="zh-TW" sz="2400" dirty="0">
              <a:solidFill>
                <a:schemeClr val="tx2"/>
              </a:solidFill>
              <a:latin typeface="+mj-ea"/>
              <a:ea typeface="+mj-ea"/>
            </a:endParaRPr>
          </a:p>
          <a:p>
            <a:pPr marL="342900" indent="-342900">
              <a:buSzPct val="50000"/>
              <a:buFont typeface="Wingdings" panose="05000000000000000000" pitchFamily="2" charset="2"/>
              <a:buChar char="l"/>
            </a:pPr>
            <a:r>
              <a:rPr lang="zh-TW" altLang="en-US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結合 </a:t>
            </a:r>
            <a:r>
              <a:rPr lang="en-US" altLang="zh-TW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JavaScript </a:t>
            </a:r>
            <a:r>
              <a:rPr lang="zh-TW" altLang="en-US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靈活性與 </a:t>
            </a:r>
            <a:r>
              <a:rPr lang="en-US" altLang="zh-TW" sz="2400" i="0" dirty="0" err="1">
                <a:solidFill>
                  <a:schemeClr val="tx2"/>
                </a:solidFill>
                <a:effectLst/>
                <a:latin typeface="+mj-ea"/>
                <a:ea typeface="+mj-ea"/>
              </a:rPr>
              <a:t>WebAssembly</a:t>
            </a:r>
            <a:r>
              <a:rPr lang="en-US" altLang="zh-TW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 </a:t>
            </a:r>
            <a:r>
              <a:rPr lang="zh-TW" altLang="en-US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效能，讓 </a:t>
            </a:r>
            <a:r>
              <a:rPr lang="en-US" altLang="zh-TW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Web </a:t>
            </a:r>
            <a:r>
              <a:rPr lang="zh-TW" altLang="en-US" sz="2400" i="0" dirty="0">
                <a:solidFill>
                  <a:schemeClr val="tx2"/>
                </a:solidFill>
                <a:effectLst/>
                <a:latin typeface="+mj-ea"/>
                <a:ea typeface="+mj-ea"/>
              </a:rPr>
              <a:t>開發能兼具快速開發與效能</a:t>
            </a:r>
            <a:endParaRPr lang="zh-TW" altLang="en-US" sz="2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9143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1">
            <a:extLst>
              <a:ext uri="{FF2B5EF4-FFF2-40B4-BE49-F238E27FC236}">
                <a16:creationId xmlns:a16="http://schemas.microsoft.com/office/drawing/2014/main" id="{266E78EC-63E9-7F8C-EDD0-35375D82DE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9344" y="1392611"/>
            <a:ext cx="3952075" cy="729798"/>
          </a:xfrm>
        </p:spPr>
        <p:txBody>
          <a:bodyPr/>
          <a:lstStyle/>
          <a:p>
            <a:r>
              <a:rPr lang="en-US" altLang="zh-TW" dirty="0"/>
              <a:t>Thank you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111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A04C964-E7E6-4215-A3B6-A42412A3D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41498" y="6494741"/>
            <a:ext cx="1682101" cy="363260"/>
          </a:xfrm>
        </p:spPr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F21F7EE-7018-4B25-B0FD-108A1C1A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06491" y="626842"/>
            <a:ext cx="6578080" cy="729343"/>
          </a:xfrm>
        </p:spPr>
        <p:txBody>
          <a:bodyPr/>
          <a:lstStyle/>
          <a:p>
            <a:r>
              <a:rPr lang="en-US" altLang="zh-TW" dirty="0">
                <a:latin typeface="+mj-lt"/>
                <a:ea typeface="+mj-ea"/>
              </a:rPr>
              <a:t>Outline</a:t>
            </a:r>
            <a:endParaRPr lang="zh-TW" altLang="en-US" dirty="0">
              <a:latin typeface="+mj-lt"/>
              <a:ea typeface="+mj-ea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41BE8D8-E628-0601-E162-35398CA59D50}"/>
              </a:ext>
            </a:extLst>
          </p:cNvPr>
          <p:cNvSpPr txBox="1">
            <a:spLocks/>
          </p:cNvSpPr>
          <p:nvPr/>
        </p:nvSpPr>
        <p:spPr>
          <a:xfrm>
            <a:off x="606491" y="1449358"/>
            <a:ext cx="10158562" cy="395928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3476B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</a:pPr>
            <a:r>
              <a:rPr lang="zh-TW" altLang="en-US" sz="2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可觀測性</a:t>
            </a:r>
            <a:endParaRPr lang="en-US" altLang="zh-TW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什麼是監控（</a:t>
            </a:r>
            <a:r>
              <a:rPr lang="en-US" altLang="zh-TW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Monitoring</a:t>
            </a: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什麼是可觀測性（</a:t>
            </a:r>
            <a:r>
              <a:rPr lang="en-US" altLang="zh-TW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Observability</a:t>
            </a: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TW" sz="2400" b="1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endParaRPr lang="en-US" altLang="zh-TW" sz="2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zh-TW" sz="24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介紹</a:t>
            </a:r>
            <a:endParaRPr lang="en-US" altLang="zh-TW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en-US" altLang="zh-TW" sz="24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WebAssembly</a:t>
            </a: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  <a:endParaRPr lang="en-US" altLang="zh-TW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lang="en-US" altLang="zh-TW" sz="24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882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E97F5-10AE-4F09-ADDF-5B5912362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653046" y="353760"/>
            <a:ext cx="2042962" cy="607774"/>
          </a:xfrm>
        </p:spPr>
        <p:txBody>
          <a:bodyPr/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監控介紹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D22383-BAB7-4640-9847-EC866D69D5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010" y="1253765"/>
            <a:ext cx="11195998" cy="4788816"/>
          </a:xfrm>
        </p:spPr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什麼是監控（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Monitoring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持續偵測和量測系統資源或服務的運作狀態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使用率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記憶體使用量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磁碟空間剩餘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網路流量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服務是否存活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Endpoint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回應時間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BD412-B8D2-42B7-B765-7543C226B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F2A307-7468-1211-8D8C-9372D998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833" y="2522359"/>
            <a:ext cx="7065157" cy="26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8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E97F5-10AE-4F09-ADDF-5B5912362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653046" y="353760"/>
            <a:ext cx="2042962" cy="607774"/>
          </a:xfrm>
        </p:spPr>
        <p:txBody>
          <a:bodyPr/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監控介紹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D22383-BAB7-4640-9847-EC866D69D5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0010" y="1253765"/>
            <a:ext cx="11195998" cy="4845377"/>
          </a:xfrm>
        </p:spPr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傳統監控的侷限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只能偵測已知問題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只有單點數據，缺乏流程脈絡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面對複雜架構困難更高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Tx/>
              <a:buFont typeface="Wingdings" panose="05000000000000000000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難以調查未預期的新型問題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BD412-B8D2-42B7-B765-7543C226B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85935C04-1593-48AA-9B92-FF49D0F6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67" y="1253764"/>
            <a:ext cx="6001224" cy="40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0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7BD412-B8D2-42B7-B765-7543C226B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9FADC1-7B8E-4783-AFA5-F5D1E1E66A15}"/>
              </a:ext>
            </a:extLst>
          </p:cNvPr>
          <p:cNvSpPr txBox="1"/>
          <p:nvPr/>
        </p:nvSpPr>
        <p:spPr>
          <a:xfrm>
            <a:off x="500011" y="1253765"/>
            <a:ext cx="111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什麼是可觀測性（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Observability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透過系統對外輸出的資料來推斷系統內部狀態的能力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49B53F-6C84-4A76-BABB-1036C502B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28" t="21294" r="39058" b="38933"/>
          <a:stretch/>
        </p:blipFill>
        <p:spPr>
          <a:xfrm>
            <a:off x="5186390" y="2812945"/>
            <a:ext cx="1475982" cy="179122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98473E7-D69E-4289-5328-902A6DDCFFAC}"/>
              </a:ext>
            </a:extLst>
          </p:cNvPr>
          <p:cNvSpPr txBox="1"/>
          <p:nvPr/>
        </p:nvSpPr>
        <p:spPr>
          <a:xfrm>
            <a:off x="1921905" y="475456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指標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C6B181-B991-8232-E770-E08CFC0D071F}"/>
              </a:ext>
            </a:extLst>
          </p:cNvPr>
          <p:cNvSpPr txBox="1"/>
          <p:nvPr/>
        </p:nvSpPr>
        <p:spPr>
          <a:xfrm>
            <a:off x="5472975" y="475456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日誌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A8C6897-97AC-530A-6187-E826CCF44CB1}"/>
              </a:ext>
            </a:extLst>
          </p:cNvPr>
          <p:cNvSpPr txBox="1"/>
          <p:nvPr/>
        </p:nvSpPr>
        <p:spPr>
          <a:xfrm>
            <a:off x="8357959" y="472951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分散式追蹤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0EFDE56-A7AB-1F17-3009-F4EDD6D9861C}"/>
              </a:ext>
            </a:extLst>
          </p:cNvPr>
          <p:cNvSpPr txBox="1"/>
          <p:nvPr/>
        </p:nvSpPr>
        <p:spPr>
          <a:xfrm>
            <a:off x="651524" y="5301333"/>
            <a:ext cx="3443571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70" dirty="0">
                <a:latin typeface="+mj-ea"/>
                <a:ea typeface="+mj-ea"/>
              </a:rPr>
              <a:t>不同時間採樣的系統量化指標</a:t>
            </a:r>
            <a:endParaRPr lang="en-US" altLang="zh-TW" sz="1870" dirty="0">
              <a:latin typeface="+mj-ea"/>
              <a:ea typeface="+mj-ea"/>
            </a:endParaRPr>
          </a:p>
          <a:p>
            <a:r>
              <a:rPr lang="zh-TW" altLang="en-US" sz="1870" dirty="0">
                <a:latin typeface="+mj-ea"/>
                <a:ea typeface="+mj-ea"/>
              </a:rPr>
              <a:t>如</a:t>
            </a:r>
            <a:r>
              <a:rPr lang="en-US" altLang="zh-TW" sz="1870" dirty="0">
                <a:latin typeface="+mj-ea"/>
                <a:ea typeface="+mj-ea"/>
              </a:rPr>
              <a:t>:</a:t>
            </a:r>
            <a:r>
              <a:rPr lang="zh-TW" altLang="en-US" sz="1870" dirty="0">
                <a:latin typeface="+mj-ea"/>
                <a:ea typeface="+mj-ea"/>
              </a:rPr>
              <a:t> </a:t>
            </a:r>
            <a:r>
              <a:rPr lang="en-US" altLang="zh-TW" sz="1870" dirty="0">
                <a:latin typeface="+mj-ea"/>
                <a:ea typeface="+mj-ea"/>
              </a:rPr>
              <a:t>CPU</a:t>
            </a:r>
            <a:r>
              <a:rPr lang="zh-TW" altLang="en-US" sz="1870" dirty="0">
                <a:latin typeface="+mj-ea"/>
                <a:ea typeface="+mj-ea"/>
              </a:rPr>
              <a:t> 使用率、</a:t>
            </a:r>
            <a:r>
              <a:rPr lang="en-US" altLang="zh-TW" sz="1870" dirty="0">
                <a:latin typeface="+mj-ea"/>
                <a:ea typeface="+mj-ea"/>
              </a:rPr>
              <a:t>API</a:t>
            </a:r>
            <a:r>
              <a:rPr lang="zh-TW" altLang="en-US" sz="1870" dirty="0">
                <a:latin typeface="+mj-ea"/>
                <a:ea typeface="+mj-ea"/>
              </a:rPr>
              <a:t> 回應時間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5B86F0-E46C-1569-273F-318F2E3BFAD5}"/>
              </a:ext>
            </a:extLst>
          </p:cNvPr>
          <p:cNvSpPr txBox="1"/>
          <p:nvPr/>
        </p:nvSpPr>
        <p:spPr>
          <a:xfrm>
            <a:off x="4410183" y="5302231"/>
            <a:ext cx="311495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紀錄系統中發生的事情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如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Debug</a:t>
            </a:r>
            <a:r>
              <a:rPr lang="zh-TW" altLang="en-US" dirty="0">
                <a:latin typeface="+mj-ea"/>
                <a:ea typeface="+mj-ea"/>
              </a:rPr>
              <a:t>訊息、</a:t>
            </a:r>
            <a:r>
              <a:rPr lang="en-US" altLang="zh-TW" dirty="0">
                <a:latin typeface="+mj-ea"/>
                <a:ea typeface="+mj-ea"/>
              </a:rPr>
              <a:t>Exception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A43894-10AF-347F-82A8-B22BD95E5439}"/>
              </a:ext>
            </a:extLst>
          </p:cNvPr>
          <p:cNvSpPr txBox="1"/>
          <p:nvPr/>
        </p:nvSpPr>
        <p:spPr>
          <a:xfrm>
            <a:off x="7717798" y="5302231"/>
            <a:ext cx="328968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紀錄行為在不同服務中的歷程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如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SSO</a:t>
            </a:r>
            <a:r>
              <a:rPr lang="zh-TW" altLang="en-US" dirty="0">
                <a:latin typeface="+mj-ea"/>
                <a:ea typeface="+mj-ea"/>
              </a:rPr>
              <a:t>行為橫跨多個服務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5C6A411-7EEA-6236-4D41-D31F71423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50" t="21294" r="8536" b="38933"/>
          <a:stretch/>
        </p:blipFill>
        <p:spPr>
          <a:xfrm>
            <a:off x="8576651" y="2812945"/>
            <a:ext cx="1571979" cy="179122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0D171DE-1D94-CE93-4957-3B260CE9A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3" t="21294" r="68453" b="38933"/>
          <a:stretch/>
        </p:blipFill>
        <p:spPr>
          <a:xfrm>
            <a:off x="1635320" y="2812945"/>
            <a:ext cx="1475982" cy="1791222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C02212D0-A775-0E27-7459-5A0B3AC20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729220" y="353760"/>
            <a:ext cx="2966789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可觀測性介紹</a:t>
            </a:r>
          </a:p>
        </p:txBody>
      </p:sp>
    </p:spTree>
    <p:extLst>
      <p:ext uri="{BB962C8B-B14F-4D97-AF65-F5344CB8AC3E}">
        <p14:creationId xmlns:p14="http://schemas.microsoft.com/office/powerpoint/2010/main" val="322270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519A2-14A0-4671-84BC-3B6BDD69E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729220" y="353760"/>
            <a:ext cx="2966789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可觀測性介紹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9D3780-575C-4702-B5AF-372F09D31F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F96805-7EAF-9BDF-3BEB-EF9054CED887}"/>
              </a:ext>
            </a:extLst>
          </p:cNvPr>
          <p:cNvSpPr txBox="1"/>
          <p:nvPr/>
        </p:nvSpPr>
        <p:spPr>
          <a:xfrm>
            <a:off x="713905" y="1248003"/>
            <a:ext cx="110507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+mj-ea"/>
                <a:ea typeface="+mj-ea"/>
              </a:rPr>
              <a:t>目的</a:t>
            </a:r>
            <a:endParaRPr lang="en-US" altLang="zh-TW" sz="2400" b="1" dirty="0">
              <a:latin typeface="+mj-ea"/>
              <a:ea typeface="+mj-ea"/>
            </a:endParaRPr>
          </a:p>
          <a:p>
            <a:endParaRPr lang="en-US" altLang="zh-TW" sz="2400" b="1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j-ea"/>
                <a:ea typeface="+mj-ea"/>
              </a:rPr>
              <a:t>快速定位、解決問題</a:t>
            </a:r>
            <a:endParaRPr lang="en-US" altLang="zh-TW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j-ea"/>
                <a:ea typeface="+mj-ea"/>
              </a:rPr>
              <a:t>預防異常，提升穩定性與可靠性，降低運維風險與成本</a:t>
            </a:r>
            <a:endParaRPr lang="en-US" altLang="zh-TW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+mj-ea"/>
                <a:ea typeface="+mj-ea"/>
              </a:rPr>
              <a:t>技術監控結合業務指標，助決策</a:t>
            </a:r>
            <a:endParaRPr lang="en-US" altLang="zh-TW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85C971-0129-5A18-C2AD-C328C43AC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7" b="33345"/>
          <a:stretch/>
        </p:blipFill>
        <p:spPr bwMode="auto">
          <a:xfrm>
            <a:off x="5754255" y="3429000"/>
            <a:ext cx="4360186" cy="188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4EB9DA-40AE-B51F-7D8B-E27349D50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8648" b="33345"/>
          <a:stretch/>
        </p:blipFill>
        <p:spPr bwMode="auto">
          <a:xfrm>
            <a:off x="1928487" y="3429000"/>
            <a:ext cx="2070757" cy="188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FB0FA91-F86F-0B91-770C-19AE12FFE9E2}"/>
              </a:ext>
            </a:extLst>
          </p:cNvPr>
          <p:cNvSpPr txBox="1"/>
          <p:nvPr/>
        </p:nvSpPr>
        <p:spPr>
          <a:xfrm>
            <a:off x="2393837" y="5489772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狀況如何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893142-66DC-7E12-79A0-369DE4793516}"/>
              </a:ext>
            </a:extLst>
          </p:cNvPr>
          <p:cNvSpPr txBox="1"/>
          <p:nvPr/>
        </p:nvSpPr>
        <p:spPr>
          <a:xfrm>
            <a:off x="1969842" y="5905159"/>
            <a:ext cx="198804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徵狀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有問題發生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E190EBA-E3A0-37F6-BA2F-D41614F78A97}"/>
              </a:ext>
            </a:extLst>
          </p:cNvPr>
          <p:cNvSpPr txBox="1"/>
          <p:nvPr/>
        </p:nvSpPr>
        <p:spPr>
          <a:xfrm>
            <a:off x="6236870" y="5489772"/>
            <a:ext cx="13789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發生什麼事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4F7096-71A0-6F4C-4275-D6A3206A2145}"/>
              </a:ext>
            </a:extLst>
          </p:cNvPr>
          <p:cNvSpPr txBox="1"/>
          <p:nvPr/>
        </p:nvSpPr>
        <p:spPr>
          <a:xfrm>
            <a:off x="8522089" y="5522198"/>
            <a:ext cx="137890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哪裡發生的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3A575E-9B7E-0652-A723-10A328AB1C6B}"/>
              </a:ext>
            </a:extLst>
          </p:cNvPr>
          <p:cNvSpPr txBox="1"/>
          <p:nvPr/>
        </p:nvSpPr>
        <p:spPr>
          <a:xfrm>
            <a:off x="6940325" y="5920893"/>
            <a:ext cx="198804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5"/>
                </a:solidFill>
                <a:latin typeface="+mj-ea"/>
                <a:ea typeface="+mj-ea"/>
              </a:rPr>
              <a:t>脈絡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怎麼發生的</a:t>
            </a:r>
          </a:p>
        </p:txBody>
      </p:sp>
    </p:spTree>
    <p:extLst>
      <p:ext uri="{BB962C8B-B14F-4D97-AF65-F5344CB8AC3E}">
        <p14:creationId xmlns:p14="http://schemas.microsoft.com/office/powerpoint/2010/main" val="165472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5632B-424B-4FE5-870E-F7517A434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9633098" y="353760"/>
            <a:ext cx="2062912" cy="541154"/>
          </a:xfrm>
        </p:spPr>
        <p:txBody>
          <a:bodyPr/>
          <a:lstStyle/>
          <a:p>
            <a:r>
              <a:rPr lang="zh-TW" altLang="en-US" dirty="0"/>
              <a:t>實際案例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8BC310-573C-4998-8036-1203FD671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51B8119-A444-1BA7-6360-B9C0D7D4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582907"/>
            <a:ext cx="11023600" cy="405794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5B15E02-655E-BE02-2E06-0E853E21A5F4}"/>
              </a:ext>
            </a:extLst>
          </p:cNvPr>
          <p:cNvSpPr txBox="1"/>
          <p:nvPr/>
        </p:nvSpPr>
        <p:spPr>
          <a:xfrm>
            <a:off x="584200" y="93836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服務器資料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9362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27274-597A-4286-BA3C-5F3B39B9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2FA4A4-C8DC-F6E9-60E1-598B6EF9B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51769F6-4195-B5A4-C445-D199A323941C}"/>
              </a:ext>
            </a:extLst>
          </p:cNvPr>
          <p:cNvSpPr txBox="1"/>
          <p:nvPr/>
        </p:nvSpPr>
        <p:spPr>
          <a:xfrm>
            <a:off x="584200" y="93836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各種服務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906466-D1BD-C764-88A6-0A9216C6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701301"/>
            <a:ext cx="11111810" cy="3947660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5DAC3BC1-55B6-B720-9CC0-E9A5DAA24232}"/>
              </a:ext>
            </a:extLst>
          </p:cNvPr>
          <p:cNvSpPr txBox="1">
            <a:spLocks/>
          </p:cNvSpPr>
          <p:nvPr/>
        </p:nvSpPr>
        <p:spPr>
          <a:xfrm flipH="1">
            <a:off x="9633098" y="353760"/>
            <a:ext cx="2062912" cy="54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360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1867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zh-TW" altLang="en-US"/>
              <a:t>實際案例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6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61CA1E-39C6-418A-8AAA-F10C1198B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228271" y="353760"/>
            <a:ext cx="5467739" cy="54115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監控與可觀測性比較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8C4007-9ECD-46D4-B32C-E45B07CBD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EFCF64FA-FE45-45FE-8877-842AF7A0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99" y="1152649"/>
            <a:ext cx="4511413" cy="3007608"/>
          </a:xfrm>
          <a:prstGeom prst="rect">
            <a:avLst/>
          </a:prstGeom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63A96E83-3132-4FE6-9254-A2BCB8412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72191"/>
              </p:ext>
            </p:extLst>
          </p:nvPr>
        </p:nvGraphicFramePr>
        <p:xfrm>
          <a:off x="422694" y="1152649"/>
          <a:ext cx="6521570" cy="48685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2094">
                  <a:extLst>
                    <a:ext uri="{9D8B030D-6E8A-4147-A177-3AD203B41FA5}">
                      <a16:colId xmlns:a16="http://schemas.microsoft.com/office/drawing/2014/main" val="2212902798"/>
                    </a:ext>
                  </a:extLst>
                </a:gridCol>
                <a:gridCol w="2658358">
                  <a:extLst>
                    <a:ext uri="{9D8B030D-6E8A-4147-A177-3AD203B41FA5}">
                      <a16:colId xmlns:a16="http://schemas.microsoft.com/office/drawing/2014/main" val="299367055"/>
                    </a:ext>
                  </a:extLst>
                </a:gridCol>
                <a:gridCol w="2391118">
                  <a:extLst>
                    <a:ext uri="{9D8B030D-6E8A-4147-A177-3AD203B41FA5}">
                      <a16:colId xmlns:a16="http://schemas.microsoft.com/office/drawing/2014/main" val="2286964524"/>
                    </a:ext>
                  </a:extLst>
                </a:gridCol>
              </a:tblGrid>
              <a:tr h="381042">
                <a:tc>
                  <a:txBody>
                    <a:bodyPr/>
                    <a:lstStyle/>
                    <a:p>
                      <a:r>
                        <a:rPr lang="zh-TW" altLang="en-US" sz="1800" b="1" i="0" u="none" strike="noStrike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項目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i="0" u="none" strike="noStrike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傳統監控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1" i="0" u="none" strike="noStrike" cap="none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可觀測性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933937"/>
                  </a:ext>
                </a:extLst>
              </a:tr>
              <a:tr h="603317"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主要目標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偵測預期的異常並及時警示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還原系統內部狀態、探索未知問題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64247"/>
                  </a:ext>
                </a:extLst>
              </a:tr>
              <a:tr h="857344"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資料來源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指標（</a:t>
                      </a:r>
                      <a:r>
                        <a:rPr lang="en-US" altLang="zh-TW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CPU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、記憶體、流量等）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指標、記錄檔（</a:t>
                      </a:r>
                      <a:r>
                        <a:rPr lang="en-US" altLang="zh-TW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Logs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）、追蹤（</a:t>
                      </a:r>
                      <a:r>
                        <a:rPr lang="en-US" altLang="zh-TW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Traces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）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60140"/>
                  </a:ext>
                </a:extLst>
              </a:tr>
              <a:tr h="603317"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偵測能力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針對已知問題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可調查未知、複雜、多層次問題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341387"/>
                  </a:ext>
                </a:extLst>
              </a:tr>
              <a:tr h="603317"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資料多元性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限於預設的監控指標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Logs + Metrics + Traces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907161"/>
                  </a:ext>
                </a:extLst>
              </a:tr>
              <a:tr h="603317"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問題定位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難釐清跨服務或複雜問題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能還原請求全貌與關聯事件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746250"/>
                  </a:ext>
                </a:extLst>
              </a:tr>
              <a:tr h="603317"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適用場景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單體或簡單架構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微服務、雲原生、分散式系統 </a:t>
                      </a:r>
                      <a:endParaRPr lang="zh-TW" altLang="en-US" sz="1600" dirty="0">
                        <a:solidFill>
                          <a:schemeClr val="tx2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546793"/>
                  </a:ext>
                </a:extLst>
              </a:tr>
              <a:tr h="613618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處理新型異常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多需人工排查、常卡關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chemeClr val="tx2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有工具與資料協助，提升效率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963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339059"/>
      </p:ext>
    </p:extLst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6a19__x7c64_ xmlns="6df2d836-9ac4-4bca-aed5-062e9267e9e1" xsi:nil="true"/>
    <_x6392__x5e8f_ xmlns="6df2d836-9ac4-4bca-aed5-062e9267e9e1">1</_x6392__x5e8f_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C2F32B180F33E4F99869C2A6FE25974" ma:contentTypeVersion="11" ma:contentTypeDescription="建立新的文件。" ma:contentTypeScope="" ma:versionID="3ab7d2bc9541ddc7b1d5a78b0a181f4f">
  <xsd:schema xmlns:xsd="http://www.w3.org/2001/XMLSchema" xmlns:xs="http://www.w3.org/2001/XMLSchema" xmlns:p="http://schemas.microsoft.com/office/2006/metadata/properties" xmlns:ns2="6df2d836-9ac4-4bca-aed5-062e9267e9e1" targetNamespace="http://schemas.microsoft.com/office/2006/metadata/properties" ma:root="true" ma:fieldsID="ee5e247ce41e336774ba20c45a0b8701" ns2:_="">
    <xsd:import namespace="6df2d836-9ac4-4bca-aed5-062e9267e9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_x6392__x5e8f_" minOccurs="0"/>
                <xsd:element ref="ns2:_x6a19__x7c64_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2d836-9ac4-4bca-aed5-062e9267e9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_x6392__x5e8f_" ma:index="13" nillable="true" ma:displayName="排序" ma:default="1" ma:format="Dropdown" ma:internalName="_x6392__x5e8f_" ma:percentage="FALSE">
      <xsd:simpleType>
        <xsd:restriction base="dms:Number"/>
      </xsd:simpleType>
    </xsd:element>
    <xsd:element name="_x6a19__x7c64_" ma:index="14" nillable="true" ma:displayName="標籤" ma:description="影片內容標籤" ma:format="Dropdown" ma:internalName="_x6a19__x7c64_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機器視覺"/>
                        <xsd:enumeration value="電控"/>
                        <xsd:enumeration value="Python"/>
                        <xsd:enumeration value="AI"/>
                        <xsd:enumeration value="無紙化"/>
                        <xsd:enumeration value="Low Code"/>
                        <xsd:enumeration value="平台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31F56A-6347-44DD-BE8D-E4388782C3FF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df2d836-9ac4-4bca-aed5-062e9267e9e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6D26D20-AF2E-438A-AE9E-834585748F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F32087-F27D-4DBC-BA11-27E5FBA45D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2d836-9ac4-4bca-aed5-062e9267e9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10981</TotalTime>
  <Words>2458</Words>
  <Application>Microsoft Office PowerPoint</Application>
  <PresentationFormat>寬螢幕</PresentationFormat>
  <Paragraphs>175</Paragraphs>
  <Slides>17</Slides>
  <Notes>17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Marketing Newsletter</vt:lpstr>
      <vt:lpstr>Hello World Dev Conf 心得分享</vt:lpstr>
      <vt:lpstr>Outline</vt:lpstr>
      <vt:lpstr>監控介紹</vt:lpstr>
      <vt:lpstr>監控介紹</vt:lpstr>
      <vt:lpstr>可觀測性介紹</vt:lpstr>
      <vt:lpstr>可觀測性介紹</vt:lpstr>
      <vt:lpstr>實際案例</vt:lpstr>
      <vt:lpstr>PowerPoint 簡報</vt:lpstr>
      <vt:lpstr>總結: 監控與可觀測性比較</vt:lpstr>
      <vt:lpstr>總結</vt:lpstr>
      <vt:lpstr>WebAssembly 介紹</vt:lpstr>
      <vt:lpstr>WebAssembly 介紹</vt:lpstr>
      <vt:lpstr>PowerPoint 簡報</vt:lpstr>
      <vt:lpstr>效能比較</vt:lpstr>
      <vt:lpstr>效能比較</vt:lpstr>
      <vt:lpstr>總結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jimmy_su(GLTTCL-蘇峻民)</dc:creator>
  <cp:lastModifiedBy>Neil_yang(GLTTCL-楊祖豪)</cp:lastModifiedBy>
  <cp:revision>490</cp:revision>
  <dcterms:created xsi:type="dcterms:W3CDTF">2020-09-11T09:16:52Z</dcterms:created>
  <dcterms:modified xsi:type="dcterms:W3CDTF">2025-11-06T07:23:58Z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795412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  <property fmtid="{D5CDD505-2E9C-101B-9397-08002B2CF9AE}" pid="5" name="ContentTypeId">
    <vt:lpwstr>0x010100AC2F32B180F33E4F99869C2A6FE25974</vt:lpwstr>
  </property>
  <property fmtid="{D5CDD505-2E9C-101B-9397-08002B2CF9AE}" pid="6" name="MSIP_Label_82437ae2-5fc6-4978-b194-f836681c7436_Enabled">
    <vt:lpwstr>true</vt:lpwstr>
  </property>
  <property fmtid="{D5CDD505-2E9C-101B-9397-08002B2CF9AE}" pid="7" name="MSIP_Label_82437ae2-5fc6-4978-b194-f836681c7436_SetDate">
    <vt:lpwstr>2025-11-06T07:23:56Z</vt:lpwstr>
  </property>
  <property fmtid="{D5CDD505-2E9C-101B-9397-08002B2CF9AE}" pid="8" name="MSIP_Label_82437ae2-5fc6-4978-b194-f836681c7436_Method">
    <vt:lpwstr>Standard</vt:lpwstr>
  </property>
  <property fmtid="{D5CDD505-2E9C-101B-9397-08002B2CF9AE}" pid="9" name="MSIP_Label_82437ae2-5fc6-4978-b194-f836681c7436_Name">
    <vt:lpwstr>一般</vt:lpwstr>
  </property>
  <property fmtid="{D5CDD505-2E9C-101B-9397-08002B2CF9AE}" pid="10" name="MSIP_Label_82437ae2-5fc6-4978-b194-f836681c7436_SiteId">
    <vt:lpwstr>284be00e-49b0-4037-951f-574e0b52b90b</vt:lpwstr>
  </property>
  <property fmtid="{D5CDD505-2E9C-101B-9397-08002B2CF9AE}" pid="11" name="MSIP_Label_82437ae2-5fc6-4978-b194-f836681c7436_ActionId">
    <vt:lpwstr>403587f1-5ebc-435c-84f3-2fdccca57a9b</vt:lpwstr>
  </property>
  <property fmtid="{D5CDD505-2E9C-101B-9397-08002B2CF9AE}" pid="12" name="MSIP_Label_82437ae2-5fc6-4978-b194-f836681c7436_ContentBits">
    <vt:lpwstr>2</vt:lpwstr>
  </property>
  <property fmtid="{D5CDD505-2E9C-101B-9397-08002B2CF9AE}" pid="13" name="MSIP_Label_82437ae2-5fc6-4978-b194-f836681c7436_Tag">
    <vt:lpwstr>10, 3, 0, 2</vt:lpwstr>
  </property>
  <property fmtid="{D5CDD505-2E9C-101B-9397-08002B2CF9AE}" pid="14" name="ClassificationContentMarkingFooterLocations">
    <vt:lpwstr>Marketing Newsletter:3</vt:lpwstr>
  </property>
  <property fmtid="{D5CDD505-2E9C-101B-9397-08002B2CF9AE}" pid="15" name="ClassificationContentMarkingFooterText">
    <vt:lpwstr>***GLT 一般***</vt:lpwstr>
  </property>
</Properties>
</file>